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71" autoAdjust="0"/>
  </p:normalViewPr>
  <p:slideViewPr>
    <p:cSldViewPr snapToGrid="0">
      <p:cViewPr>
        <p:scale>
          <a:sx n="75" d="100"/>
          <a:sy n="75" d="100"/>
        </p:scale>
        <p:origin x="25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99A25-610F-3643-151D-985C022FC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D6910A-FFA7-3784-F001-DB15C2DE66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33621-E606-B455-F440-E272B697F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3A6E8-BD24-0FD1-6EA6-0ABF0DADB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FC42E-32D0-269D-AF17-1D64E5713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2859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EADCA-7EC1-49E3-E46C-0D7C7AE2A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C8B084-39F9-EFFA-5D2C-3BA05DAA51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593D3-61FD-3A39-B62D-2248AD616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9897BE-82CF-1E54-6665-6C6DC3BB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E7E3D-176B-B6DA-9A67-862F8CF04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0957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4F3EAF-0D0F-0B9D-0C79-E3E3B49A1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BEA83-5CC2-FFB5-B87A-6CEFB62A2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BBFAF-4EA6-1A19-24E4-DA87B0750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A42C3-450A-2823-897A-D29FF1D6A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7F233-B52E-4309-C96D-C670B4CF5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5463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15BC7-974F-F9BF-0E8F-5A9A6974E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9675D-319B-DF60-16DA-1C6880217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63BD5-8E9E-F751-D7BB-DD5A916D5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59492-334F-EC69-3A0A-307661014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90237-B570-1186-7FC6-9FD4A2AC0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5798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2756C-876C-8304-F5A1-2298D1EAA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E125C-5A79-9625-FEDC-6C2A1A0A6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0EDE4-6D70-A7B3-58BE-BB0F56358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667D7-1DF2-95F1-FC7E-AFF0B47D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BABAD-55E9-0E4A-1CFA-3C64429D2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905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4BB92-F8AA-048B-F515-3A1632211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6F294-55CE-3935-CBCD-16C35B27FD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51402-6D81-938F-D538-EAA8517B4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DFF83-6457-689F-A9D9-61ADF8623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F1CB78-D1C1-A3C9-BEA3-4B8ADF245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46941-1D24-0CE0-0E9F-19A0A70EB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730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8525A-7225-511F-6155-DC0F20789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1C613-3EAB-8186-973C-8CEFDB3AC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243BF-83BC-585A-1062-0B0CFB012F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671FCE-2438-0C59-5D26-2FD15F8635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0CE160-71B7-1651-4476-007D64C556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E124F-538E-DEA4-DF7F-77D980B7D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F8E82C-3A65-7BB7-BD0C-025513FF0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45A6B5-67D8-E65D-909F-C0BD5A5EE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8780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E8852-4E8A-2E6B-8349-1122943A5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613130-A193-2EFA-85E9-0F5A9D14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3FF158-EBE0-C46A-C3F9-51EE0E331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D1260-D53C-F2C7-477D-BD8545823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245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C9C52D-8617-5285-0F15-3C9C5BFA5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AAE484-A457-2857-0230-4FD921A74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6DFD95-C83B-79EE-E48B-ECBA428D0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726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86377-1B6D-7FD2-1FE7-666558130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5E156-F3C3-828E-0A7A-BB863FA6C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72340-A635-9C5F-93D3-43F915C49E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537C79-8FA3-66FE-818E-DC62183E6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C05DED-7D1C-5322-E5A7-38680B52D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9371E-8C19-8AEC-6FB3-47B910085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335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760C-816E-EDFC-54D6-7338080E8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3AF675-F138-AC67-CE48-38357A9B44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DE15C5-305D-8873-A8E6-993E6D4323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3165DD-D374-BC77-BE97-09B1C59F9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46882-E929-4196-94A8-9D483E530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FF22A-350D-D701-81F4-F9DC82ED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0041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FF9C6A-697D-0415-C5FA-4557D5C83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403BBE-D4ED-F82D-75CD-E5DEF8F77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7068A-D4DF-2246-9F3C-894F946D99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32EB9-4D45-4B43-913A-B0F40DF5B623}" type="datetimeFigureOut">
              <a:rPr lang="en-IN" smtClean="0"/>
              <a:t>07-12-2025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7CCF2-49D2-2ABB-3449-BEF35A162F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67E44-C240-D8BF-C013-F65E798505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C575D-9F9E-4F94-BEC3-83CE786441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096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0F3C8F-D97B-BBA1-A18A-06567FFC7B0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1" t="-989" r="639" b="9934"/>
          <a:stretch>
            <a:fillRect/>
          </a:stretch>
        </p:blipFill>
        <p:spPr>
          <a:xfrm>
            <a:off x="-180975" y="-114299"/>
            <a:ext cx="12506325" cy="6972300"/>
          </a:xfrm>
          <a:prstGeom prst="rect">
            <a:avLst/>
          </a:prstGeom>
          <a:effectLst>
            <a:outerShdw dist="50800" sx="1000" sy="1000" algn="ctr" rotWithShape="0">
              <a:srgbClr val="000000"/>
            </a:outerShdw>
            <a:reflection endPos="0" dist="50800" dir="5400000" sy="-100000" algn="bl" rotWithShape="0"/>
            <a:softEdge rad="215900"/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90E5B4D-021D-66DA-E5A0-02572E3E1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4695" y="3969787"/>
            <a:ext cx="9144000" cy="1616403"/>
          </a:xfrm>
        </p:spPr>
        <p:txBody>
          <a:bodyPr>
            <a:normAutofit fontScale="55000" lnSpcReduction="20000"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Intelligent analysis, risk detection, and negotiation strategies. </a:t>
            </a:r>
          </a:p>
          <a:p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Name :- </a:t>
            </a: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CodeSigma</a:t>
            </a:r>
            <a:endParaRPr lang="en-IN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430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1A1CE4-8E6B-C014-909A-F4FCE3A50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07" t="131" r="5555" b="131"/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E7F4CE-5C88-A0C5-C4C7-BA14A7065297}"/>
              </a:ext>
            </a:extLst>
          </p:cNvPr>
          <p:cNvSpPr txBox="1"/>
          <p:nvPr/>
        </p:nvSpPr>
        <p:spPr>
          <a:xfrm>
            <a:off x="61912" y="-1"/>
            <a:ext cx="456247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Problem: Legal Complexity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Time-Consuming: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Professionals spend hours reviewing routine documents.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Hidden Risks: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Manual review often misses critical clauses, costing millions.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Barrier: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Non-lawyers struggle with complex jargon.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BDEB9E-B524-658B-14C4-6FB62A3A93CD}"/>
              </a:ext>
            </a:extLst>
          </p:cNvPr>
          <p:cNvSpPr txBox="1"/>
          <p:nvPr/>
        </p:nvSpPr>
        <p:spPr>
          <a:xfrm>
            <a:off x="123824" y="3157537"/>
            <a:ext cx="4438650" cy="2954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Solution: ClauseCare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Instant Analysis: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Analyzes contracts in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seconds, not hours.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Plain English: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Translates "Legalese" into understandable language.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Accessible: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Supports 22+ Indian languages.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Proactive: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Identifies risks before you sign.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380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AE2CD4-632B-AB9F-0E08-029B42E2F0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2" t="17560" r="5672" b="454"/>
          <a:stretch>
            <a:fillRect/>
          </a:stretch>
        </p:blipFill>
        <p:spPr>
          <a:xfrm>
            <a:off x="0" y="984885"/>
            <a:ext cx="12192000" cy="587311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6E9921-077A-2C7C-1D26-9C03848D1ECF}"/>
              </a:ext>
            </a:extLst>
          </p:cNvPr>
          <p:cNvSpPr txBox="1"/>
          <p:nvPr/>
        </p:nvSpPr>
        <p:spPr>
          <a:xfrm>
            <a:off x="0" y="0"/>
            <a:ext cx="120872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Features Overview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ecosystem of 7 powerful AI modules designed for complete document lifecycle management</a:t>
            </a:r>
            <a:r>
              <a:rPr lang="en-US" sz="2000" dirty="0"/>
              <a:t>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54841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0054A8-267E-0671-ABBE-30286C5C73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" t="-298" r="90" b="17510"/>
          <a:stretch>
            <a:fillRect/>
          </a:stretch>
        </p:blipFill>
        <p:spPr>
          <a:xfrm>
            <a:off x="0" y="-101600"/>
            <a:ext cx="12191999" cy="69596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0FBF8E-14E7-BE69-A91B-4757645CCDC4}"/>
              </a:ext>
            </a:extLst>
          </p:cNvPr>
          <p:cNvSpPr txBox="1"/>
          <p:nvPr/>
        </p:nvSpPr>
        <p:spPr>
          <a:xfrm>
            <a:off x="142241" y="487681"/>
            <a:ext cx="58420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Spotlight - Risk Assessment Engine</a:t>
            </a:r>
          </a:p>
          <a:p>
            <a:pPr>
              <a:lnSpc>
                <a:spcPct val="150000"/>
              </a:lnSpc>
            </a:pPr>
            <a:r>
              <a:rPr lang="en-US" sz="2400" b="1" i="1" dirty="0">
                <a:solidFill>
                  <a:schemeClr val="bg1"/>
                </a:solidFill>
              </a:rPr>
              <a:t>Two-Tier Analysis for Maximum Safety: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it works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Combines fast keyword scanning with deep AI contextual analysis.</a:t>
            </a: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Risk Categories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Financial, Legal, Termination, IP, Confidentiality, Dispute, Compliance, Operational.</a:t>
            </a: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Output: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0-100 Risk Scoring with confidence levels.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 Dashboards (Heatmaps &amp; Gauges).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Actionable recommendations for every identified risk.</a:t>
            </a:r>
          </a:p>
          <a:p>
            <a:endParaRPr lang="en-US" sz="2000" dirty="0"/>
          </a:p>
          <a:p>
            <a:endParaRPr lang="en-US" sz="2400" b="1" dirty="0">
              <a:solidFill>
                <a:schemeClr val="bg1"/>
              </a:solidFill>
            </a:endParaRPr>
          </a:p>
          <a:p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198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8DFFCC7-D15E-C444-E9C5-57D43E88C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17" b="10788"/>
          <a:stretch>
            <a:fillRect/>
          </a:stretch>
        </p:blipFill>
        <p:spPr>
          <a:xfrm>
            <a:off x="0" y="-152400"/>
            <a:ext cx="12192000" cy="70103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0CC7B3-5E69-2F02-0418-5227E203369C}"/>
              </a:ext>
            </a:extLst>
          </p:cNvPr>
          <p:cNvSpPr txBox="1"/>
          <p:nvPr/>
        </p:nvSpPr>
        <p:spPr>
          <a:xfrm>
            <a:off x="0" y="14224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Spotlight - NegotiateAI (6-Agent System)</a:t>
            </a:r>
            <a:endParaRPr lang="en-IN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E7F113-CE01-BE20-7DC2-B730D5A6EB42}"/>
              </a:ext>
            </a:extLst>
          </p:cNvPr>
          <p:cNvSpPr txBox="1"/>
          <p:nvPr/>
        </p:nvSpPr>
        <p:spPr>
          <a:xfrm>
            <a:off x="0" y="1048822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Revolutionary Multi-Agent System for Strategy</a:t>
            </a:r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746348-9E9F-1CFF-BA0F-8BA8DB0732C8}"/>
              </a:ext>
            </a:extLst>
          </p:cNvPr>
          <p:cNvSpPr txBox="1"/>
          <p:nvPr/>
        </p:nvSpPr>
        <p:spPr>
          <a:xfrm>
            <a:off x="548640" y="4013200"/>
            <a:ext cx="177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Analyzer:</a:t>
            </a:r>
            <a:b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Extract Structure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FC40A1-C28F-DDD6-1333-38D6B7F1479C}"/>
              </a:ext>
            </a:extLst>
          </p:cNvPr>
          <p:cNvSpPr txBox="1"/>
          <p:nvPr/>
        </p:nvSpPr>
        <p:spPr>
          <a:xfrm>
            <a:off x="2052320" y="4744720"/>
            <a:ext cx="162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 Assessor: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Prioritize Threats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152722-B754-3948-02AB-87D156175BD9}"/>
              </a:ext>
            </a:extLst>
          </p:cNvPr>
          <p:cNvSpPr txBox="1"/>
          <p:nvPr/>
        </p:nvSpPr>
        <p:spPr>
          <a:xfrm>
            <a:off x="3566160" y="4064892"/>
            <a:ext cx="1625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Strategist: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Creates BATNA &amp; Tactics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9D8A88-2C83-6862-91FC-6C0197ACA35A}"/>
              </a:ext>
            </a:extLst>
          </p:cNvPr>
          <p:cNvSpPr txBox="1"/>
          <p:nvPr/>
        </p:nvSpPr>
        <p:spPr>
          <a:xfrm>
            <a:off x="5035266" y="4721084"/>
            <a:ext cx="1467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Legal Advisor: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Compliance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B2830F-6FBF-7FD1-E720-636C67724EAC}"/>
              </a:ext>
            </a:extLst>
          </p:cNvPr>
          <p:cNvSpPr txBox="1"/>
          <p:nvPr/>
        </p:nvSpPr>
        <p:spPr>
          <a:xfrm>
            <a:off x="6431279" y="4065784"/>
            <a:ext cx="1467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Researcher: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Benchmarks Data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75DFF9-B445-F88B-7E5F-E69BFD0D947A}"/>
              </a:ext>
            </a:extLst>
          </p:cNvPr>
          <p:cNvSpPr txBox="1"/>
          <p:nvPr/>
        </p:nvSpPr>
        <p:spPr>
          <a:xfrm>
            <a:off x="7930897" y="4721085"/>
            <a:ext cx="146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Optimizer: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Suggests Better Training 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A82488-C43F-B137-D5E7-5B18D486F4CE}"/>
              </a:ext>
            </a:extLst>
          </p:cNvPr>
          <p:cNvSpPr txBox="1"/>
          <p:nvPr/>
        </p:nvSpPr>
        <p:spPr>
          <a:xfrm>
            <a:off x="9946611" y="4311114"/>
            <a:ext cx="146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Negotiation Playbook </a:t>
            </a:r>
            <a:endParaRPr lang="en-IN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086577-240F-D506-8F83-BADDC629979A}"/>
              </a:ext>
            </a:extLst>
          </p:cNvPr>
          <p:cNvSpPr txBox="1"/>
          <p:nvPr/>
        </p:nvSpPr>
        <p:spPr>
          <a:xfrm>
            <a:off x="904241" y="5686324"/>
            <a:ext cx="99466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Outcome: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complete </a:t>
            </a: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Negotiation Playbook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specific talking points and success predictions.</a:t>
            </a:r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818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E30CDF5-E2B7-E8C5-923F-6F0760EBB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A9D199-CBD0-E8CF-5306-2D7BD2514624}"/>
              </a:ext>
            </a:extLst>
          </p:cNvPr>
          <p:cNvSpPr txBox="1"/>
          <p:nvPr/>
        </p:nvSpPr>
        <p:spPr>
          <a:xfrm>
            <a:off x="518160" y="356670"/>
            <a:ext cx="11165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 &amp; Inclusivity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700B22-40FD-FB1A-D801-D0DFC61E4A55}"/>
              </a:ext>
            </a:extLst>
          </p:cNvPr>
          <p:cNvSpPr txBox="1"/>
          <p:nvPr/>
        </p:nvSpPr>
        <p:spPr>
          <a:xfrm>
            <a:off x="704654" y="1740216"/>
            <a:ext cx="32958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RAG     Document Chat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EE1D5F-6432-9633-F302-644077AB869C}"/>
              </a:ext>
            </a:extLst>
          </p:cNvPr>
          <p:cNvSpPr txBox="1"/>
          <p:nvPr/>
        </p:nvSpPr>
        <p:spPr>
          <a:xfrm>
            <a:off x="879914" y="4568527"/>
            <a:ext cx="29768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Ask questions in plain English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Powered by FAISS vector store for accurate citations.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10B100-4A51-F84A-53D6-086CDE99C5DD}"/>
              </a:ext>
            </a:extLst>
          </p:cNvPr>
          <p:cNvSpPr txBox="1"/>
          <p:nvPr/>
        </p:nvSpPr>
        <p:spPr>
          <a:xfrm>
            <a:off x="4705154" y="1743868"/>
            <a:ext cx="27816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Clause Simplification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9BF408-0D1C-D167-6516-0C224F0F12A9}"/>
              </a:ext>
            </a:extLst>
          </p:cNvPr>
          <p:cNvSpPr txBox="1"/>
          <p:nvPr/>
        </p:nvSpPr>
        <p:spPr>
          <a:xfrm>
            <a:off x="4706228" y="4568527"/>
            <a:ext cx="27816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Flesch Reading Ease scores.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"Before vs. After" comparisons.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84E5BC-18F4-D803-6DCF-EA55E4841DFD}"/>
              </a:ext>
            </a:extLst>
          </p:cNvPr>
          <p:cNvSpPr txBox="1"/>
          <p:nvPr/>
        </p:nvSpPr>
        <p:spPr>
          <a:xfrm>
            <a:off x="8280400" y="1740216"/>
            <a:ext cx="30276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22+ Indian Languages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7B66E3-959F-FA5E-50D4-A4474121E178}"/>
              </a:ext>
            </a:extLst>
          </p:cNvPr>
          <p:cNvSpPr txBox="1"/>
          <p:nvPr/>
        </p:nvSpPr>
        <p:spPr>
          <a:xfrm>
            <a:off x="8392160" y="4663440"/>
            <a:ext cx="29159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 support for Hindi, Bengali, Tamil, Telugu, Marathi, and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Translates entire strategies and summaries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1039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D5FBA-CF61-E802-FA71-24BDDD168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2ED79-2074-58A3-5B70-9CFD0D212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6549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6D2066F-6F5B-B010-59C8-F5CF3787B592}"/>
              </a:ext>
            </a:extLst>
          </p:cNvPr>
          <p:cNvSpPr txBox="1"/>
          <p:nvPr/>
        </p:nvSpPr>
        <p:spPr>
          <a:xfrm>
            <a:off x="177800" y="213360"/>
            <a:ext cx="1183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Architecture &amp; Security</a:t>
            </a:r>
            <a:endParaRPr lang="en-IN"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B89918B-3F90-907B-8A25-E0565CA29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611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Office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ARYAN06 SRIVASTAVA</dc:creator>
  <cp:lastModifiedBy>ARYAN06 SRIVASTAVA</cp:lastModifiedBy>
  <cp:revision>1</cp:revision>
  <dcterms:created xsi:type="dcterms:W3CDTF">2025-12-06T22:48:25Z</dcterms:created>
  <dcterms:modified xsi:type="dcterms:W3CDTF">2025-12-06T22:48:43Z</dcterms:modified>
</cp:coreProperties>
</file>

<file path=docProps/thumbnail.jpeg>
</file>